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61" r:id="rId8"/>
    <p:sldId id="260" r:id="rId9"/>
    <p:sldId id="259" r:id="rId10"/>
    <p:sldId id="263" r:id="rId11"/>
    <p:sldId id="262" r:id="rId12"/>
    <p:sldId id="264" r:id="rId13"/>
    <p:sldId id="265" r:id="rId14"/>
    <p:sldId id="266" r:id="rId15"/>
    <p:sldId id="267" r:id="rId16"/>
    <p:sldId id="268" r:id="rId17"/>
    <p:sldId id="269" r:id="rId18"/>
    <p:sldId id="270" r:id="rId19"/>
    <p:sldId id="271" r:id="rId20"/>
    <p:sldId id="273" r:id="rId21"/>
    <p:sldId id="272" r:id="rId22"/>
    <p:sldId id="275" r:id="rId23"/>
    <p:sldId id="276" r:id="rId24"/>
    <p:sldId id="277" r:id="rId25"/>
    <p:sldId id="278" r:id="rId26"/>
    <p:sldId id="279"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2642A-355A-4E8B-B001-700ED3B5277A}" v="1" dt="2022-11-30T17:07:59.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80541" autoAdjust="0"/>
  </p:normalViewPr>
  <p:slideViewPr>
    <p:cSldViewPr snapToGrid="0">
      <p:cViewPr varScale="1">
        <p:scale>
          <a:sx n="57" d="100"/>
          <a:sy n="57" d="100"/>
        </p:scale>
        <p:origin x="10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Goede" userId="1adf03b5-6465-4170-a090-1a3f40b9196d" providerId="ADAL" clId="{0DF2642A-355A-4E8B-B001-700ED3B5277A}"/>
    <pc:docChg chg="custSel modSld">
      <pc:chgData name="Adam Goede" userId="1adf03b5-6465-4170-a090-1a3f40b9196d" providerId="ADAL" clId="{0DF2642A-355A-4E8B-B001-700ED3B5277A}" dt="2022-11-30T17:44:52.345" v="619" actId="6549"/>
      <pc:docMkLst>
        <pc:docMk/>
      </pc:docMkLst>
      <pc:sldChg chg="addSp delSp modSp mod">
        <pc:chgData name="Adam Goede" userId="1adf03b5-6465-4170-a090-1a3f40b9196d" providerId="ADAL" clId="{0DF2642A-355A-4E8B-B001-700ED3B5277A}" dt="2022-11-30T17:09:38.730" v="15" actId="1076"/>
        <pc:sldMkLst>
          <pc:docMk/>
          <pc:sldMk cId="2731973650" sldId="256"/>
        </pc:sldMkLst>
        <pc:picChg chg="del">
          <ac:chgData name="Adam Goede" userId="1adf03b5-6465-4170-a090-1a3f40b9196d" providerId="ADAL" clId="{0DF2642A-355A-4E8B-B001-700ED3B5277A}" dt="2022-11-30T17:07:08.152" v="0" actId="478"/>
          <ac:picMkLst>
            <pc:docMk/>
            <pc:sldMk cId="2731973650" sldId="256"/>
            <ac:picMk id="6" creationId="{00000000-0000-0000-0000-000000000000}"/>
          </ac:picMkLst>
        </pc:picChg>
        <pc:picChg chg="add mod">
          <ac:chgData name="Adam Goede" userId="1adf03b5-6465-4170-a090-1a3f40b9196d" providerId="ADAL" clId="{0DF2642A-355A-4E8B-B001-700ED3B5277A}" dt="2022-11-30T17:09:38.730" v="15" actId="1076"/>
          <ac:picMkLst>
            <pc:docMk/>
            <pc:sldMk cId="2731973650" sldId="256"/>
            <ac:picMk id="8" creationId="{98CF2EDA-C71F-4BE6-10C4-5825AD02AD17}"/>
          </ac:picMkLst>
        </pc:picChg>
      </pc:sldChg>
      <pc:sldChg chg="modSp mod">
        <pc:chgData name="Adam Goede" userId="1adf03b5-6465-4170-a090-1a3f40b9196d" providerId="ADAL" clId="{0DF2642A-355A-4E8B-B001-700ED3B5277A}" dt="2022-11-30T17:25:17.926" v="477" actId="20577"/>
        <pc:sldMkLst>
          <pc:docMk/>
          <pc:sldMk cId="3211150024" sldId="259"/>
        </pc:sldMkLst>
        <pc:spChg chg="mod">
          <ac:chgData name="Adam Goede" userId="1adf03b5-6465-4170-a090-1a3f40b9196d" providerId="ADAL" clId="{0DF2642A-355A-4E8B-B001-700ED3B5277A}" dt="2022-11-30T17:25:17.926" v="477" actId="20577"/>
          <ac:spMkLst>
            <pc:docMk/>
            <pc:sldMk cId="3211150024" sldId="259"/>
            <ac:spMk id="3" creationId="{00000000-0000-0000-0000-000000000000}"/>
          </ac:spMkLst>
        </pc:spChg>
      </pc:sldChg>
      <pc:sldChg chg="modSp mod">
        <pc:chgData name="Adam Goede" userId="1adf03b5-6465-4170-a090-1a3f40b9196d" providerId="ADAL" clId="{0DF2642A-355A-4E8B-B001-700ED3B5277A}" dt="2022-11-30T17:14:51.546" v="115" actId="20577"/>
        <pc:sldMkLst>
          <pc:docMk/>
          <pc:sldMk cId="2902484824" sldId="260"/>
        </pc:sldMkLst>
        <pc:spChg chg="mod">
          <ac:chgData name="Adam Goede" userId="1adf03b5-6465-4170-a090-1a3f40b9196d" providerId="ADAL" clId="{0DF2642A-355A-4E8B-B001-700ED3B5277A}" dt="2022-11-30T17:14:51.546" v="115" actId="20577"/>
          <ac:spMkLst>
            <pc:docMk/>
            <pc:sldMk cId="2902484824" sldId="260"/>
            <ac:spMk id="3" creationId="{00000000-0000-0000-0000-000000000000}"/>
          </ac:spMkLst>
        </pc:spChg>
      </pc:sldChg>
      <pc:sldChg chg="modSp mod">
        <pc:chgData name="Adam Goede" userId="1adf03b5-6465-4170-a090-1a3f40b9196d" providerId="ADAL" clId="{0DF2642A-355A-4E8B-B001-700ED3B5277A}" dt="2022-11-30T17:13:29.508" v="74" actId="20577"/>
        <pc:sldMkLst>
          <pc:docMk/>
          <pc:sldMk cId="79079058" sldId="261"/>
        </pc:sldMkLst>
        <pc:spChg chg="mod">
          <ac:chgData name="Adam Goede" userId="1adf03b5-6465-4170-a090-1a3f40b9196d" providerId="ADAL" clId="{0DF2642A-355A-4E8B-B001-700ED3B5277A}" dt="2022-11-30T17:13:29.508" v="74" actId="20577"/>
          <ac:spMkLst>
            <pc:docMk/>
            <pc:sldMk cId="79079058" sldId="261"/>
            <ac:spMk id="3" creationId="{00000000-0000-0000-0000-000000000000}"/>
          </ac:spMkLst>
        </pc:spChg>
      </pc:sldChg>
      <pc:sldChg chg="modSp mod">
        <pc:chgData name="Adam Goede" userId="1adf03b5-6465-4170-a090-1a3f40b9196d" providerId="ADAL" clId="{0DF2642A-355A-4E8B-B001-700ED3B5277A}" dt="2022-11-30T17:27:21.031" v="493" actId="6549"/>
        <pc:sldMkLst>
          <pc:docMk/>
          <pc:sldMk cId="1658489412" sldId="262"/>
        </pc:sldMkLst>
        <pc:spChg chg="mod">
          <ac:chgData name="Adam Goede" userId="1adf03b5-6465-4170-a090-1a3f40b9196d" providerId="ADAL" clId="{0DF2642A-355A-4E8B-B001-700ED3B5277A}" dt="2022-11-30T17:27:21.031" v="493" actId="6549"/>
          <ac:spMkLst>
            <pc:docMk/>
            <pc:sldMk cId="1658489412" sldId="262"/>
            <ac:spMk id="3" creationId="{00000000-0000-0000-0000-000000000000}"/>
          </ac:spMkLst>
        </pc:spChg>
      </pc:sldChg>
      <pc:sldChg chg="modSp mod">
        <pc:chgData name="Adam Goede" userId="1adf03b5-6465-4170-a090-1a3f40b9196d" providerId="ADAL" clId="{0DF2642A-355A-4E8B-B001-700ED3B5277A}" dt="2022-11-30T17:26:26.434" v="492" actId="20577"/>
        <pc:sldMkLst>
          <pc:docMk/>
          <pc:sldMk cId="1856031838" sldId="263"/>
        </pc:sldMkLst>
        <pc:spChg chg="mod">
          <ac:chgData name="Adam Goede" userId="1adf03b5-6465-4170-a090-1a3f40b9196d" providerId="ADAL" clId="{0DF2642A-355A-4E8B-B001-700ED3B5277A}" dt="2022-11-30T17:26:26.434" v="492" actId="20577"/>
          <ac:spMkLst>
            <pc:docMk/>
            <pc:sldMk cId="1856031838" sldId="263"/>
            <ac:spMk id="3" creationId="{00000000-0000-0000-0000-000000000000}"/>
          </ac:spMkLst>
        </pc:spChg>
      </pc:sldChg>
      <pc:sldChg chg="modSp mod">
        <pc:chgData name="Adam Goede" userId="1adf03b5-6465-4170-a090-1a3f40b9196d" providerId="ADAL" clId="{0DF2642A-355A-4E8B-B001-700ED3B5277A}" dt="2022-11-30T17:35:57.193" v="514" actId="20577"/>
        <pc:sldMkLst>
          <pc:docMk/>
          <pc:sldMk cId="1297448097" sldId="267"/>
        </pc:sldMkLst>
        <pc:spChg chg="mod">
          <ac:chgData name="Adam Goede" userId="1adf03b5-6465-4170-a090-1a3f40b9196d" providerId="ADAL" clId="{0DF2642A-355A-4E8B-B001-700ED3B5277A}" dt="2022-11-30T17:35:57.193" v="514" actId="20577"/>
          <ac:spMkLst>
            <pc:docMk/>
            <pc:sldMk cId="1297448097" sldId="267"/>
            <ac:spMk id="3" creationId="{00000000-0000-0000-0000-000000000000}"/>
          </ac:spMkLst>
        </pc:spChg>
      </pc:sldChg>
      <pc:sldChg chg="modSp mod">
        <pc:chgData name="Adam Goede" userId="1adf03b5-6465-4170-a090-1a3f40b9196d" providerId="ADAL" clId="{0DF2642A-355A-4E8B-B001-700ED3B5277A}" dt="2022-11-30T17:43:18.663" v="593" actId="20577"/>
        <pc:sldMkLst>
          <pc:docMk/>
          <pc:sldMk cId="4180567907" sldId="270"/>
        </pc:sldMkLst>
        <pc:spChg chg="mod">
          <ac:chgData name="Adam Goede" userId="1adf03b5-6465-4170-a090-1a3f40b9196d" providerId="ADAL" clId="{0DF2642A-355A-4E8B-B001-700ED3B5277A}" dt="2022-11-30T17:43:18.663" v="593" actId="20577"/>
          <ac:spMkLst>
            <pc:docMk/>
            <pc:sldMk cId="4180567907" sldId="270"/>
            <ac:spMk id="3" creationId="{00000000-0000-0000-0000-000000000000}"/>
          </ac:spMkLst>
        </pc:spChg>
      </pc:sldChg>
      <pc:sldChg chg="modSp mod">
        <pc:chgData name="Adam Goede" userId="1adf03b5-6465-4170-a090-1a3f40b9196d" providerId="ADAL" clId="{0DF2642A-355A-4E8B-B001-700ED3B5277A}" dt="2022-11-30T17:44:52.345" v="619" actId="6549"/>
        <pc:sldMkLst>
          <pc:docMk/>
          <pc:sldMk cId="1690860898" sldId="273"/>
        </pc:sldMkLst>
        <pc:spChg chg="mod">
          <ac:chgData name="Adam Goede" userId="1adf03b5-6465-4170-a090-1a3f40b9196d" providerId="ADAL" clId="{0DF2642A-355A-4E8B-B001-700ED3B5277A}" dt="2022-11-30T17:44:52.345" v="619" actId="6549"/>
          <ac:spMkLst>
            <pc:docMk/>
            <pc:sldMk cId="1690860898" sldId="273"/>
            <ac:spMk id="3" creationId="{00000000-0000-0000-0000-000000000000}"/>
          </ac:spMkLst>
        </pc:spChg>
      </pc:sldChg>
    </pc:docChg>
  </pc:docChgLst>
  <pc:docChgLst>
    <pc:chgData name="Adam Goede" userId="1adf03b5-6465-4170-a090-1a3f40b9196d" providerId="ADAL" clId="{79B2F468-26A9-435F-BB38-27C31255FF7C}"/>
    <pc:docChg chg="custSel modSld sldOrd">
      <pc:chgData name="Adam Goede" userId="1adf03b5-6465-4170-a090-1a3f40b9196d" providerId="ADAL" clId="{79B2F468-26A9-435F-BB38-27C31255FF7C}" dt="2018-12-05T20:36:47.650" v="92" actId="20577"/>
      <pc:docMkLst>
        <pc:docMk/>
      </pc:docMkLst>
      <pc:sldChg chg="modSp">
        <pc:chgData name="Adam Goede" userId="1adf03b5-6465-4170-a090-1a3f40b9196d" providerId="ADAL" clId="{79B2F468-26A9-435F-BB38-27C31255FF7C}" dt="2018-12-05T20:17:51.812" v="19" actId="6549"/>
        <pc:sldMkLst>
          <pc:docMk/>
          <pc:sldMk cId="3211150024" sldId="259"/>
        </pc:sldMkLst>
        <pc:spChg chg="mod">
          <ac:chgData name="Adam Goede" userId="1adf03b5-6465-4170-a090-1a3f40b9196d" providerId="ADAL" clId="{79B2F468-26A9-435F-BB38-27C31255FF7C}" dt="2018-12-05T20:17:51.812" v="19" actId="6549"/>
          <ac:spMkLst>
            <pc:docMk/>
            <pc:sldMk cId="3211150024" sldId="259"/>
            <ac:spMk id="3" creationId="{00000000-0000-0000-0000-000000000000}"/>
          </ac:spMkLst>
        </pc:spChg>
      </pc:sldChg>
      <pc:sldChg chg="modSp">
        <pc:chgData name="Adam Goede" userId="1adf03b5-6465-4170-a090-1a3f40b9196d" providerId="ADAL" clId="{79B2F468-26A9-435F-BB38-27C31255FF7C}" dt="2018-12-05T20:20:02.301" v="21" actId="20577"/>
        <pc:sldMkLst>
          <pc:docMk/>
          <pc:sldMk cId="1658489412" sldId="262"/>
        </pc:sldMkLst>
        <pc:spChg chg="mod">
          <ac:chgData name="Adam Goede" userId="1adf03b5-6465-4170-a090-1a3f40b9196d" providerId="ADAL" clId="{79B2F468-26A9-435F-BB38-27C31255FF7C}" dt="2018-12-05T20:20:02.301" v="21" actId="20577"/>
          <ac:spMkLst>
            <pc:docMk/>
            <pc:sldMk cId="1658489412" sldId="262"/>
            <ac:spMk id="3" creationId="{00000000-0000-0000-0000-000000000000}"/>
          </ac:spMkLst>
        </pc:spChg>
      </pc:sldChg>
      <pc:sldChg chg="modSp">
        <pc:chgData name="Adam Goede" userId="1adf03b5-6465-4170-a090-1a3f40b9196d" providerId="ADAL" clId="{79B2F468-26A9-435F-BB38-27C31255FF7C}" dt="2018-12-05T20:21:30.106" v="28" actId="14100"/>
        <pc:sldMkLst>
          <pc:docMk/>
          <pc:sldMk cId="3193186770" sldId="264"/>
        </pc:sldMkLst>
        <pc:spChg chg="mod">
          <ac:chgData name="Adam Goede" userId="1adf03b5-6465-4170-a090-1a3f40b9196d" providerId="ADAL" clId="{79B2F468-26A9-435F-BB38-27C31255FF7C}" dt="2018-12-05T20:21:30.106" v="28" actId="14100"/>
          <ac:spMkLst>
            <pc:docMk/>
            <pc:sldMk cId="3193186770" sldId="264"/>
            <ac:spMk id="3" creationId="{00000000-0000-0000-0000-000000000000}"/>
          </ac:spMkLst>
        </pc:spChg>
      </pc:sldChg>
      <pc:sldChg chg="modSp">
        <pc:chgData name="Adam Goede" userId="1adf03b5-6465-4170-a090-1a3f40b9196d" providerId="ADAL" clId="{79B2F468-26A9-435F-BB38-27C31255FF7C}" dt="2018-12-05T20:22:40.213" v="30" actId="27636"/>
        <pc:sldMkLst>
          <pc:docMk/>
          <pc:sldMk cId="4267621044" sldId="266"/>
        </pc:sldMkLst>
        <pc:spChg chg="mod">
          <ac:chgData name="Adam Goede" userId="1adf03b5-6465-4170-a090-1a3f40b9196d" providerId="ADAL" clId="{79B2F468-26A9-435F-BB38-27C31255FF7C}" dt="2018-12-05T20:22:40.213" v="30" actId="27636"/>
          <ac:spMkLst>
            <pc:docMk/>
            <pc:sldMk cId="4267621044" sldId="266"/>
            <ac:spMk id="3" creationId="{00000000-0000-0000-0000-000000000000}"/>
          </ac:spMkLst>
        </pc:spChg>
      </pc:sldChg>
      <pc:sldChg chg="addSp delSp modSp">
        <pc:chgData name="Adam Goede" userId="1adf03b5-6465-4170-a090-1a3f40b9196d" providerId="ADAL" clId="{79B2F468-26A9-435F-BB38-27C31255FF7C}" dt="2018-12-05T20:29:58.874" v="40" actId="1036"/>
        <pc:sldMkLst>
          <pc:docMk/>
          <pc:sldMk cId="937684484" sldId="269"/>
        </pc:sldMkLst>
        <pc:picChg chg="add mod">
          <ac:chgData name="Adam Goede" userId="1adf03b5-6465-4170-a090-1a3f40b9196d" providerId="ADAL" clId="{79B2F468-26A9-435F-BB38-27C31255FF7C}" dt="2018-12-05T20:29:58.874" v="40" actId="1036"/>
          <ac:picMkLst>
            <pc:docMk/>
            <pc:sldMk cId="937684484" sldId="269"/>
            <ac:picMk id="3" creationId="{7EAE5CC5-2FFF-442B-BD7E-81680BDECFB6}"/>
          </ac:picMkLst>
        </pc:picChg>
        <pc:picChg chg="del">
          <ac:chgData name="Adam Goede" userId="1adf03b5-6465-4170-a090-1a3f40b9196d" providerId="ADAL" clId="{79B2F468-26A9-435F-BB38-27C31255FF7C}" dt="2018-12-05T20:29:19.361" v="31" actId="478"/>
          <ac:picMkLst>
            <pc:docMk/>
            <pc:sldMk cId="937684484" sldId="269"/>
            <ac:picMk id="5" creationId="{00000000-0000-0000-0000-000000000000}"/>
          </ac:picMkLst>
        </pc:picChg>
      </pc:sldChg>
      <pc:sldChg chg="modSp ord">
        <pc:chgData name="Adam Goede" userId="1adf03b5-6465-4170-a090-1a3f40b9196d" providerId="ADAL" clId="{79B2F468-26A9-435F-BB38-27C31255FF7C}" dt="2018-12-05T20:33:37.782" v="68" actId="20577"/>
        <pc:sldMkLst>
          <pc:docMk/>
          <pc:sldMk cId="1690860898" sldId="273"/>
        </pc:sldMkLst>
        <pc:spChg chg="mod">
          <ac:chgData name="Adam Goede" userId="1adf03b5-6465-4170-a090-1a3f40b9196d" providerId="ADAL" clId="{79B2F468-26A9-435F-BB38-27C31255FF7C}" dt="2018-12-05T20:33:37.782" v="68" actId="20577"/>
          <ac:spMkLst>
            <pc:docMk/>
            <pc:sldMk cId="1690860898" sldId="273"/>
            <ac:spMk id="3" creationId="{00000000-0000-0000-0000-000000000000}"/>
          </ac:spMkLst>
        </pc:spChg>
      </pc:sldChg>
      <pc:sldChg chg="modSp">
        <pc:chgData name="Adam Goede" userId="1adf03b5-6465-4170-a090-1a3f40b9196d" providerId="ADAL" clId="{79B2F468-26A9-435F-BB38-27C31255FF7C}" dt="2018-12-05T20:34:56.942" v="77" actId="6549"/>
        <pc:sldMkLst>
          <pc:docMk/>
          <pc:sldMk cId="106736169" sldId="275"/>
        </pc:sldMkLst>
        <pc:spChg chg="mod">
          <ac:chgData name="Adam Goede" userId="1adf03b5-6465-4170-a090-1a3f40b9196d" providerId="ADAL" clId="{79B2F468-26A9-435F-BB38-27C31255FF7C}" dt="2018-12-05T20:34:56.942" v="77" actId="6549"/>
          <ac:spMkLst>
            <pc:docMk/>
            <pc:sldMk cId="106736169" sldId="275"/>
            <ac:spMk id="3" creationId="{00000000-0000-0000-0000-000000000000}"/>
          </ac:spMkLst>
        </pc:spChg>
      </pc:sldChg>
      <pc:sldChg chg="modSp">
        <pc:chgData name="Adam Goede" userId="1adf03b5-6465-4170-a090-1a3f40b9196d" providerId="ADAL" clId="{79B2F468-26A9-435F-BB38-27C31255FF7C}" dt="2018-12-05T20:36:47.650" v="92" actId="20577"/>
        <pc:sldMkLst>
          <pc:docMk/>
          <pc:sldMk cId="3442458101" sldId="277"/>
        </pc:sldMkLst>
        <pc:spChg chg="mod">
          <ac:chgData name="Adam Goede" userId="1adf03b5-6465-4170-a090-1a3f40b9196d" providerId="ADAL" clId="{79B2F468-26A9-435F-BB38-27C31255FF7C}" dt="2018-12-05T20:36:47.650" v="92" actId="20577"/>
          <ac:spMkLst>
            <pc:docMk/>
            <pc:sldMk cId="3442458101" sldId="27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3F904-96FF-4A78-AA9B-128ACBA29961}"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41D6E-A541-44BD-A187-B5556CD54124}" type="slidenum">
              <a:rPr lang="en-US" smtClean="0"/>
              <a:t>‹#›</a:t>
            </a:fld>
            <a:endParaRPr lang="en-US"/>
          </a:p>
        </p:txBody>
      </p:sp>
    </p:spTree>
    <p:extLst>
      <p:ext uri="{BB962C8B-B14F-4D97-AF65-F5344CB8AC3E}">
        <p14:creationId xmlns:p14="http://schemas.microsoft.com/office/powerpoint/2010/main" val="341815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41D6E-A541-44BD-A187-B5556CD54124}" type="slidenum">
              <a:rPr lang="en-US" smtClean="0"/>
              <a:t>1</a:t>
            </a:fld>
            <a:endParaRPr lang="en-US"/>
          </a:p>
        </p:txBody>
      </p:sp>
    </p:spTree>
    <p:extLst>
      <p:ext uri="{BB962C8B-B14F-4D97-AF65-F5344CB8AC3E}">
        <p14:creationId xmlns:p14="http://schemas.microsoft.com/office/powerpoint/2010/main" val="4316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41D6E-A541-44BD-A187-B5556CD54124}" type="slidenum">
              <a:rPr lang="en-US" smtClean="0"/>
              <a:t>4</a:t>
            </a:fld>
            <a:endParaRPr lang="en-US"/>
          </a:p>
        </p:txBody>
      </p:sp>
    </p:spTree>
    <p:extLst>
      <p:ext uri="{BB962C8B-B14F-4D97-AF65-F5344CB8AC3E}">
        <p14:creationId xmlns:p14="http://schemas.microsoft.com/office/powerpoint/2010/main" val="424866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41D6E-A541-44BD-A187-B5556CD54124}" type="slidenum">
              <a:rPr lang="en-US" smtClean="0"/>
              <a:t>5</a:t>
            </a:fld>
            <a:endParaRPr lang="en-US"/>
          </a:p>
        </p:txBody>
      </p:sp>
    </p:spTree>
    <p:extLst>
      <p:ext uri="{BB962C8B-B14F-4D97-AF65-F5344CB8AC3E}">
        <p14:creationId xmlns:p14="http://schemas.microsoft.com/office/powerpoint/2010/main" val="372926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41D6E-A541-44BD-A187-B5556CD54124}" type="slidenum">
              <a:rPr lang="en-US" smtClean="0"/>
              <a:t>12</a:t>
            </a:fld>
            <a:endParaRPr lang="en-US"/>
          </a:p>
        </p:txBody>
      </p:sp>
    </p:spTree>
    <p:extLst>
      <p:ext uri="{BB962C8B-B14F-4D97-AF65-F5344CB8AC3E}">
        <p14:creationId xmlns:p14="http://schemas.microsoft.com/office/powerpoint/2010/main" val="139236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41D6E-A541-44BD-A187-B5556CD54124}" type="slidenum">
              <a:rPr lang="en-US" smtClean="0"/>
              <a:t>14</a:t>
            </a:fld>
            <a:endParaRPr lang="en-US"/>
          </a:p>
        </p:txBody>
      </p:sp>
    </p:spTree>
    <p:extLst>
      <p:ext uri="{BB962C8B-B14F-4D97-AF65-F5344CB8AC3E}">
        <p14:creationId xmlns:p14="http://schemas.microsoft.com/office/powerpoint/2010/main" val="400217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41D6E-A541-44BD-A187-B5556CD54124}" type="slidenum">
              <a:rPr lang="en-US" smtClean="0"/>
              <a:t>17</a:t>
            </a:fld>
            <a:endParaRPr lang="en-US"/>
          </a:p>
        </p:txBody>
      </p:sp>
    </p:spTree>
    <p:extLst>
      <p:ext uri="{BB962C8B-B14F-4D97-AF65-F5344CB8AC3E}">
        <p14:creationId xmlns:p14="http://schemas.microsoft.com/office/powerpoint/2010/main" val="293765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41D6E-A541-44BD-A187-B5556CD54124}" type="slidenum">
              <a:rPr lang="en-US" smtClean="0"/>
              <a:t>24</a:t>
            </a:fld>
            <a:endParaRPr lang="en-US"/>
          </a:p>
        </p:txBody>
      </p:sp>
    </p:spTree>
    <p:extLst>
      <p:ext uri="{BB962C8B-B14F-4D97-AF65-F5344CB8AC3E}">
        <p14:creationId xmlns:p14="http://schemas.microsoft.com/office/powerpoint/2010/main" val="320950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EB0BEE-0E89-4E55-9A94-1FEA7954C0D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98094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0BEE-0E89-4E55-9A94-1FEA7954C0D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374942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0BEE-0E89-4E55-9A94-1FEA7954C0D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179900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B0BEE-0E89-4E55-9A94-1FEA7954C0D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415117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EB0BEE-0E89-4E55-9A94-1FEA7954C0DC}"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4366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EB0BEE-0E89-4E55-9A94-1FEA7954C0DC}"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52741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EB0BEE-0E89-4E55-9A94-1FEA7954C0DC}"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171195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EB0BEE-0E89-4E55-9A94-1FEA7954C0DC}"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22799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0BEE-0E89-4E55-9A94-1FEA7954C0DC}"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293304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EB0BEE-0E89-4E55-9A94-1FEA7954C0DC}"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32461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EB0BEE-0E89-4E55-9A94-1FEA7954C0DC}"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10F9-7197-43D1-A27A-2B83C798E33F}" type="slidenum">
              <a:rPr lang="en-US" smtClean="0"/>
              <a:t>‹#›</a:t>
            </a:fld>
            <a:endParaRPr lang="en-US"/>
          </a:p>
        </p:txBody>
      </p:sp>
    </p:spTree>
    <p:extLst>
      <p:ext uri="{BB962C8B-B14F-4D97-AF65-F5344CB8AC3E}">
        <p14:creationId xmlns:p14="http://schemas.microsoft.com/office/powerpoint/2010/main" val="326211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B0BEE-0E89-4E55-9A94-1FEA7954C0DC}" type="datetimeFigureOut">
              <a:rPr lang="en-US" smtClean="0"/>
              <a:t>11/30/2022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310F9-7197-43D1-A27A-2B83C798E33F}" type="slidenum">
              <a:rPr lang="en-US" smtClean="0"/>
              <a:t>‹#›</a:t>
            </a:fld>
            <a:endParaRPr lang="en-US"/>
          </a:p>
        </p:txBody>
      </p:sp>
      <p:sp>
        <p:nvSpPr>
          <p:cNvPr id="7" name="Rectangle 6"/>
          <p:cNvSpPr/>
          <p:nvPr userDrawn="1"/>
        </p:nvSpPr>
        <p:spPr>
          <a:xfrm>
            <a:off x="0" y="-14909"/>
            <a:ext cx="12192000" cy="49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494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692"/>
            <a:ext cx="9144000" cy="2387600"/>
          </a:xfrm>
        </p:spPr>
        <p:txBody>
          <a:bodyPr/>
          <a:lstStyle/>
          <a:p>
            <a:r>
              <a:rPr lang="en-US" dirty="0"/>
              <a:t>Congregational Planned Giving Program</a:t>
            </a:r>
          </a:p>
        </p:txBody>
      </p:sp>
      <p:sp>
        <p:nvSpPr>
          <p:cNvPr id="3" name="Subtitle 2"/>
          <p:cNvSpPr>
            <a:spLocks noGrp="1"/>
          </p:cNvSpPr>
          <p:nvPr>
            <p:ph type="subTitle" idx="1"/>
          </p:nvPr>
        </p:nvSpPr>
        <p:spPr>
          <a:xfrm>
            <a:off x="1524000" y="5040313"/>
            <a:ext cx="9144000" cy="1655762"/>
          </a:xfrm>
        </p:spPr>
        <p:txBody>
          <a:bodyPr>
            <a:normAutofit fontScale="92500" lnSpcReduction="10000"/>
          </a:bodyPr>
          <a:lstStyle/>
          <a:p>
            <a:r>
              <a:rPr lang="en-US" i="1" dirty="0"/>
              <a:t>Excel in this grace of giving . . . For you know the grace </a:t>
            </a:r>
          </a:p>
          <a:p>
            <a:r>
              <a:rPr lang="en-US" i="1" dirty="0"/>
              <a:t>of our Lord Jesus Christ.</a:t>
            </a:r>
            <a:r>
              <a:rPr lang="en-US" dirty="0"/>
              <a:t> (2 Corinthians 8:7,9)</a:t>
            </a:r>
          </a:p>
          <a:p>
            <a:endParaRPr lang="en-US" dirty="0"/>
          </a:p>
          <a:p>
            <a:r>
              <a:rPr lang="en-US" dirty="0"/>
              <a:t>[Presenter Name, Job Title]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0379" y="5899826"/>
            <a:ext cx="1773781" cy="604418"/>
          </a:xfrm>
          <a:prstGeom prst="rect">
            <a:avLst/>
          </a:prstGeom>
        </p:spPr>
      </p:pic>
      <p:sp>
        <p:nvSpPr>
          <p:cNvPr id="5" name="Rectangle 4"/>
          <p:cNvSpPr/>
          <p:nvPr/>
        </p:nvSpPr>
        <p:spPr>
          <a:xfrm>
            <a:off x="0" y="0"/>
            <a:ext cx="12192000" cy="49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in a suit talking to a group of people&#10;&#10;Description automatically generated with medium confidence">
            <a:extLst>
              <a:ext uri="{FF2B5EF4-FFF2-40B4-BE49-F238E27FC236}">
                <a16:creationId xmlns:a16="http://schemas.microsoft.com/office/drawing/2014/main" id="{98CF2EDA-C71F-4BE6-10C4-5825AD02A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698" y="2460337"/>
            <a:ext cx="3482603" cy="2317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197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Quick Start to a Congregational Endowment Fund through WELS Foundation</a:t>
            </a:r>
          </a:p>
        </p:txBody>
      </p:sp>
      <p:sp>
        <p:nvSpPr>
          <p:cNvPr id="3" name="Content Placeholder 2"/>
          <p:cNvSpPr>
            <a:spLocks noGrp="1"/>
          </p:cNvSpPr>
          <p:nvPr>
            <p:ph idx="1"/>
          </p:nvPr>
        </p:nvSpPr>
        <p:spPr>
          <a:xfrm>
            <a:off x="838200" y="2102352"/>
            <a:ext cx="10515600" cy="4322512"/>
          </a:xfrm>
        </p:spPr>
        <p:txBody>
          <a:bodyPr/>
          <a:lstStyle/>
          <a:p>
            <a:r>
              <a:rPr lang="en-US" dirty="0"/>
              <a:t>Why an endowment?</a:t>
            </a:r>
          </a:p>
          <a:p>
            <a:r>
              <a:rPr lang="en-US" dirty="0"/>
              <a:t>Setting a clear purpose for the fund</a:t>
            </a:r>
          </a:p>
          <a:p>
            <a:r>
              <a:rPr lang="en-US" dirty="0"/>
              <a:t>Examples of how churches are using endowments</a:t>
            </a:r>
          </a:p>
          <a:p>
            <a:r>
              <a:rPr lang="en-US" dirty="0"/>
              <a:t>Addressing concerns about endowments</a:t>
            </a:r>
          </a:p>
        </p:txBody>
      </p:sp>
    </p:spTree>
    <p:extLst>
      <p:ext uri="{BB962C8B-B14F-4D97-AF65-F5344CB8AC3E}">
        <p14:creationId xmlns:p14="http://schemas.microsoft.com/office/powerpoint/2010/main" val="52136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Quick Start to a Congregational Endowment Fund through WELS Foundation</a:t>
            </a:r>
          </a:p>
        </p:txBody>
      </p:sp>
      <p:sp>
        <p:nvSpPr>
          <p:cNvPr id="3" name="Content Placeholder 2"/>
          <p:cNvSpPr>
            <a:spLocks noGrp="1"/>
          </p:cNvSpPr>
          <p:nvPr>
            <p:ph idx="1"/>
          </p:nvPr>
        </p:nvSpPr>
        <p:spPr>
          <a:xfrm>
            <a:off x="838200" y="2102352"/>
            <a:ext cx="10515600" cy="4322512"/>
          </a:xfrm>
        </p:spPr>
        <p:txBody>
          <a:bodyPr>
            <a:normAutofit/>
          </a:bodyPr>
          <a:lstStyle/>
          <a:p>
            <a:r>
              <a:rPr lang="en-US" dirty="0"/>
              <a:t>A donor or group of donors can establish a congregational endowment through WELS Foundation.</a:t>
            </a:r>
          </a:p>
          <a:p>
            <a:r>
              <a:rPr lang="en-US" dirty="0"/>
              <a:t>WELS Foundation provides the necessary reporting and administration.</a:t>
            </a:r>
          </a:p>
          <a:p>
            <a:r>
              <a:rPr lang="en-US" dirty="0"/>
              <a:t>A minimum of $25,000 is needed to start a congregational endowment. Once established, additional gifts may be added at any time.</a:t>
            </a:r>
          </a:p>
          <a:p>
            <a:r>
              <a:rPr lang="en-US" dirty="0"/>
              <a:t>Distributions are generally made to the congregation in late July.</a:t>
            </a:r>
          </a:p>
        </p:txBody>
      </p:sp>
    </p:spTree>
    <p:extLst>
      <p:ext uri="{BB962C8B-B14F-4D97-AF65-F5344CB8AC3E}">
        <p14:creationId xmlns:p14="http://schemas.microsoft.com/office/powerpoint/2010/main" val="426762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Quick Start to a Congregational Endowment Fund through WELS Foundation</a:t>
            </a:r>
          </a:p>
        </p:txBody>
      </p:sp>
      <p:sp>
        <p:nvSpPr>
          <p:cNvPr id="3" name="Content Placeholder 2"/>
          <p:cNvSpPr>
            <a:spLocks noGrp="1"/>
          </p:cNvSpPr>
          <p:nvPr>
            <p:ph idx="1"/>
          </p:nvPr>
        </p:nvSpPr>
        <p:spPr>
          <a:xfrm>
            <a:off x="838200" y="2102352"/>
            <a:ext cx="10515600" cy="4322512"/>
          </a:xfrm>
        </p:spPr>
        <p:txBody>
          <a:bodyPr/>
          <a:lstStyle/>
          <a:p>
            <a:r>
              <a:rPr lang="en-US" dirty="0"/>
              <a:t>Promote your congregational endowment fund.</a:t>
            </a:r>
          </a:p>
          <a:p>
            <a:r>
              <a:rPr lang="en-US" dirty="0"/>
              <a:t>Celebrate gifts and distributions!</a:t>
            </a:r>
          </a:p>
        </p:txBody>
      </p:sp>
    </p:spTree>
    <p:extLst>
      <p:ext uri="{BB962C8B-B14F-4D97-AF65-F5344CB8AC3E}">
        <p14:creationId xmlns:p14="http://schemas.microsoft.com/office/powerpoint/2010/main" val="129744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Setting Up a Congregational Planned Giving Committee</a:t>
            </a:r>
          </a:p>
        </p:txBody>
      </p:sp>
      <p:sp>
        <p:nvSpPr>
          <p:cNvPr id="3" name="Content Placeholder 2"/>
          <p:cNvSpPr>
            <a:spLocks noGrp="1"/>
          </p:cNvSpPr>
          <p:nvPr>
            <p:ph idx="1"/>
          </p:nvPr>
        </p:nvSpPr>
        <p:spPr>
          <a:xfrm>
            <a:off x="838200" y="2102352"/>
            <a:ext cx="10515600" cy="4322512"/>
          </a:xfrm>
        </p:spPr>
        <p:txBody>
          <a:bodyPr/>
          <a:lstStyle/>
          <a:p>
            <a:pPr marL="0" indent="0">
              <a:buNone/>
            </a:pPr>
            <a:r>
              <a:rPr lang="en-US" dirty="0"/>
              <a:t>Purpose</a:t>
            </a:r>
          </a:p>
          <a:p>
            <a:pPr lvl="1"/>
            <a:r>
              <a:rPr lang="en-US" dirty="0"/>
              <a:t>Communicates to the congregation the opportunity to make planned gifts to the Lord</a:t>
            </a:r>
          </a:p>
          <a:p>
            <a:pPr lvl="1"/>
            <a:r>
              <a:rPr lang="en-US" dirty="0"/>
              <a:t>Serves as the initial contact for interested members</a:t>
            </a:r>
          </a:p>
          <a:p>
            <a:pPr lvl="1"/>
            <a:r>
              <a:rPr lang="en-US" dirty="0"/>
              <a:t>May work to set up and provide administration for an endowment fund</a:t>
            </a:r>
          </a:p>
        </p:txBody>
      </p:sp>
    </p:spTree>
    <p:extLst>
      <p:ext uri="{BB962C8B-B14F-4D97-AF65-F5344CB8AC3E}">
        <p14:creationId xmlns:p14="http://schemas.microsoft.com/office/powerpoint/2010/main" val="129899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Setting Up a Congregational Planned Giving Committee</a:t>
            </a:r>
          </a:p>
        </p:txBody>
      </p:sp>
      <p:pic>
        <p:nvPicPr>
          <p:cNvPr id="3" name="Picture 2">
            <a:extLst>
              <a:ext uri="{FF2B5EF4-FFF2-40B4-BE49-F238E27FC236}">
                <a16:creationId xmlns:a16="http://schemas.microsoft.com/office/drawing/2014/main" id="{7EAE5CC5-2FFF-442B-BD7E-81680BDECFB6}"/>
              </a:ext>
            </a:extLst>
          </p:cNvPr>
          <p:cNvPicPr>
            <a:picLocks noChangeAspect="1"/>
          </p:cNvPicPr>
          <p:nvPr/>
        </p:nvPicPr>
        <p:blipFill>
          <a:blip r:embed="rId3"/>
          <a:stretch>
            <a:fillRect/>
          </a:stretch>
        </p:blipFill>
        <p:spPr>
          <a:xfrm>
            <a:off x="3443013" y="1693614"/>
            <a:ext cx="5305973" cy="4993397"/>
          </a:xfrm>
          <a:prstGeom prst="rect">
            <a:avLst/>
          </a:prstGeom>
        </p:spPr>
      </p:pic>
    </p:spTree>
    <p:extLst>
      <p:ext uri="{BB962C8B-B14F-4D97-AF65-F5344CB8AC3E}">
        <p14:creationId xmlns:p14="http://schemas.microsoft.com/office/powerpoint/2010/main" val="93768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Setting Up a Congregational Planned Giving Committee</a:t>
            </a:r>
          </a:p>
        </p:txBody>
      </p:sp>
      <p:sp>
        <p:nvSpPr>
          <p:cNvPr id="3" name="Content Placeholder 2"/>
          <p:cNvSpPr>
            <a:spLocks noGrp="1"/>
          </p:cNvSpPr>
          <p:nvPr>
            <p:ph idx="1"/>
          </p:nvPr>
        </p:nvSpPr>
        <p:spPr>
          <a:xfrm>
            <a:off x="838200" y="2102352"/>
            <a:ext cx="10515600" cy="4322512"/>
          </a:xfrm>
        </p:spPr>
        <p:txBody>
          <a:bodyPr/>
          <a:lstStyle/>
          <a:p>
            <a:pPr marL="0" indent="0">
              <a:buNone/>
            </a:pPr>
            <a:r>
              <a:rPr lang="en-US" dirty="0"/>
              <a:t>Building the committee</a:t>
            </a:r>
          </a:p>
          <a:p>
            <a:pPr lvl="1"/>
            <a:r>
              <a:rPr lang="en-US" dirty="0"/>
              <a:t>The committee should be made up of faithful members who are generous stewards and advocates of faithful stewardship.</a:t>
            </a:r>
          </a:p>
          <a:p>
            <a:pPr lvl="1"/>
            <a:r>
              <a:rPr lang="en-US" dirty="0"/>
              <a:t>Consider skills, capabilities, and interests. Skills of one or more committee members could include verbal and written communication, leadership, attention to detail, background in accounting, and relating well to one or more of the constituencies in the congregation.</a:t>
            </a:r>
          </a:p>
          <a:p>
            <a:pPr lvl="1"/>
            <a:r>
              <a:rPr lang="en-US" dirty="0"/>
              <a:t>Follow the standards of your congregation for the size of the committee and length of terms.</a:t>
            </a:r>
          </a:p>
        </p:txBody>
      </p:sp>
    </p:spTree>
    <p:extLst>
      <p:ext uri="{BB962C8B-B14F-4D97-AF65-F5344CB8AC3E}">
        <p14:creationId xmlns:p14="http://schemas.microsoft.com/office/powerpoint/2010/main" val="418056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Setting Up a Congregational Planned Giving Committee</a:t>
            </a:r>
          </a:p>
        </p:txBody>
      </p:sp>
      <p:sp>
        <p:nvSpPr>
          <p:cNvPr id="3" name="Content Placeholder 2"/>
          <p:cNvSpPr>
            <a:spLocks noGrp="1"/>
          </p:cNvSpPr>
          <p:nvPr>
            <p:ph idx="1"/>
          </p:nvPr>
        </p:nvSpPr>
        <p:spPr>
          <a:xfrm>
            <a:off x="838200" y="2102352"/>
            <a:ext cx="10515600" cy="4322512"/>
          </a:xfrm>
        </p:spPr>
        <p:txBody>
          <a:bodyPr/>
          <a:lstStyle/>
          <a:p>
            <a:pPr marL="0" indent="0">
              <a:buNone/>
            </a:pPr>
            <a:r>
              <a:rPr lang="en-US" dirty="0"/>
              <a:t>Special issues</a:t>
            </a:r>
          </a:p>
          <a:p>
            <a:pPr lvl="1"/>
            <a:r>
              <a:rPr lang="en-US" dirty="0"/>
              <a:t>The church council and the planned giving committee</a:t>
            </a:r>
          </a:p>
          <a:p>
            <a:pPr lvl="1"/>
            <a:r>
              <a:rPr lang="en-US" dirty="0"/>
              <a:t>Potential conflicts of interest</a:t>
            </a:r>
          </a:p>
        </p:txBody>
      </p:sp>
    </p:spTree>
    <p:extLst>
      <p:ext uri="{BB962C8B-B14F-4D97-AF65-F5344CB8AC3E}">
        <p14:creationId xmlns:p14="http://schemas.microsoft.com/office/powerpoint/2010/main" val="174278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Setting Up a Congregational Planned Giving Committee</a:t>
            </a:r>
          </a:p>
        </p:txBody>
      </p:sp>
      <p:sp>
        <p:nvSpPr>
          <p:cNvPr id="3" name="Content Placeholder 2"/>
          <p:cNvSpPr>
            <a:spLocks noGrp="1"/>
          </p:cNvSpPr>
          <p:nvPr>
            <p:ph idx="1"/>
          </p:nvPr>
        </p:nvSpPr>
        <p:spPr>
          <a:xfrm>
            <a:off x="838200" y="2102352"/>
            <a:ext cx="10515600" cy="4322512"/>
          </a:xfrm>
        </p:spPr>
        <p:txBody>
          <a:bodyPr/>
          <a:lstStyle/>
          <a:p>
            <a:pPr marL="0" indent="0">
              <a:buNone/>
            </a:pPr>
            <a:r>
              <a:rPr lang="en-US" dirty="0"/>
              <a:t>Administrative Tips</a:t>
            </a:r>
          </a:p>
          <a:p>
            <a:pPr lvl="1"/>
            <a:r>
              <a:rPr lang="en-US" dirty="0"/>
              <a:t>Possibly set up a special gifts committee to advise regarding the acceptance of gifts that are offered with conditions, and gifts of property other than cash or negotiable securities. Find a sample gift acceptance policy at wels.net/</a:t>
            </a:r>
            <a:r>
              <a:rPr lang="en-US" dirty="0" err="1"/>
              <a:t>plannedgivingprogram</a:t>
            </a:r>
            <a:r>
              <a:rPr lang="en-US" dirty="0"/>
              <a:t>.</a:t>
            </a:r>
          </a:p>
          <a:p>
            <a:pPr lvl="1"/>
            <a:r>
              <a:rPr lang="en-US" dirty="0"/>
              <a:t>Another option: assign a financial secretary or utilize another financial officer in the congregation.</a:t>
            </a:r>
          </a:p>
        </p:txBody>
      </p:sp>
      <p:pic>
        <p:nvPicPr>
          <p:cNvPr id="4" name="Picture 3"/>
          <p:cNvPicPr>
            <a:picLocks noChangeAspect="1"/>
          </p:cNvPicPr>
          <p:nvPr/>
        </p:nvPicPr>
        <p:blipFill>
          <a:blip r:embed="rId3"/>
          <a:stretch>
            <a:fillRect/>
          </a:stretch>
        </p:blipFill>
        <p:spPr>
          <a:xfrm>
            <a:off x="7223760" y="4482683"/>
            <a:ext cx="4006215" cy="2155424"/>
          </a:xfrm>
          <a:prstGeom prst="rect">
            <a:avLst/>
          </a:prstGeom>
          <a:ln>
            <a:noFill/>
          </a:ln>
          <a:effectLst>
            <a:softEdge rad="112500"/>
          </a:effectLst>
        </p:spPr>
      </p:pic>
    </p:spTree>
    <p:extLst>
      <p:ext uri="{BB962C8B-B14F-4D97-AF65-F5344CB8AC3E}">
        <p14:creationId xmlns:p14="http://schemas.microsoft.com/office/powerpoint/2010/main" val="169086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Setting Up a Congregational Planned Giving Committee</a:t>
            </a:r>
          </a:p>
        </p:txBody>
      </p:sp>
      <p:sp>
        <p:nvSpPr>
          <p:cNvPr id="3" name="Content Placeholder 2"/>
          <p:cNvSpPr>
            <a:spLocks noGrp="1"/>
          </p:cNvSpPr>
          <p:nvPr>
            <p:ph idx="1"/>
          </p:nvPr>
        </p:nvSpPr>
        <p:spPr>
          <a:xfrm>
            <a:off x="838200" y="2102352"/>
            <a:ext cx="10515600" cy="4322512"/>
          </a:xfrm>
        </p:spPr>
        <p:txBody>
          <a:bodyPr/>
          <a:lstStyle/>
          <a:p>
            <a:pPr marL="0" indent="0">
              <a:buNone/>
            </a:pPr>
            <a:r>
              <a:rPr lang="en-US" dirty="0"/>
              <a:t>Asking for gifts</a:t>
            </a:r>
          </a:p>
          <a:p>
            <a:pPr lvl="1"/>
            <a:r>
              <a:rPr lang="en-US" dirty="0"/>
              <a:t>Identify</a:t>
            </a:r>
          </a:p>
          <a:p>
            <a:pPr lvl="1"/>
            <a:r>
              <a:rPr lang="en-US" dirty="0"/>
              <a:t>Prepare</a:t>
            </a:r>
          </a:p>
          <a:p>
            <a:pPr lvl="1"/>
            <a:r>
              <a:rPr lang="en-US" dirty="0"/>
              <a:t>Call</a:t>
            </a:r>
          </a:p>
          <a:p>
            <a:pPr lvl="1"/>
            <a:r>
              <a:rPr lang="en-US" dirty="0"/>
              <a:t>Visit</a:t>
            </a:r>
          </a:p>
          <a:p>
            <a:pPr lvl="1"/>
            <a:r>
              <a:rPr lang="en-US" dirty="0"/>
              <a:t>Ask</a:t>
            </a:r>
          </a:p>
          <a:p>
            <a:pPr lvl="1"/>
            <a:r>
              <a:rPr lang="en-US"/>
              <a:t>Follow up</a:t>
            </a:r>
            <a:endParaRPr lang="en-US" dirty="0"/>
          </a:p>
        </p:txBody>
      </p:sp>
    </p:spTree>
    <p:extLst>
      <p:ext uri="{BB962C8B-B14F-4D97-AF65-F5344CB8AC3E}">
        <p14:creationId xmlns:p14="http://schemas.microsoft.com/office/powerpoint/2010/main" val="105712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Administering a Congregational Endowment Fund</a:t>
            </a:r>
          </a:p>
        </p:txBody>
      </p:sp>
      <p:sp>
        <p:nvSpPr>
          <p:cNvPr id="3" name="Content Placeholder 2"/>
          <p:cNvSpPr>
            <a:spLocks noGrp="1"/>
          </p:cNvSpPr>
          <p:nvPr>
            <p:ph idx="1"/>
          </p:nvPr>
        </p:nvSpPr>
        <p:spPr>
          <a:xfrm>
            <a:off x="838200" y="2102352"/>
            <a:ext cx="10515600" cy="4322512"/>
          </a:xfrm>
        </p:spPr>
        <p:txBody>
          <a:bodyPr/>
          <a:lstStyle/>
          <a:p>
            <a:r>
              <a:rPr lang="en-US" dirty="0"/>
              <a:t>Set a clear purpose for the fund.</a:t>
            </a:r>
          </a:p>
          <a:p>
            <a:r>
              <a:rPr lang="en-US" dirty="0"/>
              <a:t>Two common types of endowments:</a:t>
            </a:r>
          </a:p>
          <a:p>
            <a:pPr lvl="1"/>
            <a:r>
              <a:rPr lang="en-US" dirty="0"/>
              <a:t>True endowment</a:t>
            </a:r>
          </a:p>
          <a:p>
            <a:pPr lvl="1"/>
            <a:r>
              <a:rPr lang="en-US" dirty="0"/>
              <a:t>Quasi-endowment</a:t>
            </a:r>
          </a:p>
          <a:p>
            <a:r>
              <a:rPr lang="en-US" dirty="0"/>
              <a:t>It is recommended that the accounting and investing of true endowment funds and quasi-endowment funds be done separately.</a:t>
            </a:r>
          </a:p>
        </p:txBody>
      </p:sp>
    </p:spTree>
    <p:extLst>
      <p:ext uri="{BB962C8B-B14F-4D97-AF65-F5344CB8AC3E}">
        <p14:creationId xmlns:p14="http://schemas.microsoft.com/office/powerpoint/2010/main" val="10673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5"/>
            <a:ext cx="10515600" cy="1325563"/>
          </a:xfrm>
        </p:spPr>
        <p:txBody>
          <a:bodyPr/>
          <a:lstStyle/>
          <a:p>
            <a:r>
              <a:rPr lang="en-US" dirty="0"/>
              <a:t>Topics Covered</a:t>
            </a:r>
          </a:p>
        </p:txBody>
      </p:sp>
      <p:sp>
        <p:nvSpPr>
          <p:cNvPr id="3" name="Content Placeholder 2"/>
          <p:cNvSpPr>
            <a:spLocks noGrp="1"/>
          </p:cNvSpPr>
          <p:nvPr>
            <p:ph idx="1"/>
          </p:nvPr>
        </p:nvSpPr>
        <p:spPr/>
        <p:txBody>
          <a:bodyPr/>
          <a:lstStyle/>
          <a:p>
            <a:pPr marL="0" indent="0">
              <a:buNone/>
            </a:pPr>
            <a:r>
              <a:rPr lang="en-US" dirty="0"/>
              <a:t>Introduction</a:t>
            </a:r>
          </a:p>
          <a:p>
            <a:pPr marL="571500" indent="-571500">
              <a:buAutoNum type="romanUcPeriod"/>
            </a:pPr>
            <a:r>
              <a:rPr lang="en-US" dirty="0"/>
              <a:t>Quick Start to a Congregational Planned Giving Program</a:t>
            </a:r>
          </a:p>
          <a:p>
            <a:pPr marL="571500" indent="-571500">
              <a:buAutoNum type="romanUcPeriod"/>
            </a:pPr>
            <a:r>
              <a:rPr lang="en-US" dirty="0"/>
              <a:t>Quick Start to a Congregational Endowment Fund through WELS Foundation</a:t>
            </a:r>
          </a:p>
          <a:p>
            <a:pPr marL="571500" indent="-571500">
              <a:buAutoNum type="romanUcPeriod"/>
            </a:pPr>
            <a:r>
              <a:rPr lang="en-US" dirty="0"/>
              <a:t>Setting Up a Congregational Planned Giving Committee</a:t>
            </a:r>
          </a:p>
          <a:p>
            <a:pPr marL="571500" indent="-571500">
              <a:buAutoNum type="romanUcPeriod"/>
            </a:pPr>
            <a:r>
              <a:rPr lang="en-US" dirty="0"/>
              <a:t>Administering a Congregational Endowment Fund</a:t>
            </a:r>
          </a:p>
          <a:p>
            <a:pPr marL="571500" indent="-571500">
              <a:buAutoNum type="romanUcPeriod"/>
            </a:pPr>
            <a:r>
              <a:rPr lang="en-US" dirty="0"/>
              <a:t>WELS Organizations that Can Help You</a:t>
            </a:r>
          </a:p>
        </p:txBody>
      </p:sp>
    </p:spTree>
    <p:extLst>
      <p:ext uri="{BB962C8B-B14F-4D97-AF65-F5344CB8AC3E}">
        <p14:creationId xmlns:p14="http://schemas.microsoft.com/office/powerpoint/2010/main" val="30793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Administering a Congregational Endowment Fund</a:t>
            </a:r>
          </a:p>
        </p:txBody>
      </p:sp>
      <p:sp>
        <p:nvSpPr>
          <p:cNvPr id="3" name="Content Placeholder 2"/>
          <p:cNvSpPr>
            <a:spLocks noGrp="1"/>
          </p:cNvSpPr>
          <p:nvPr>
            <p:ph idx="1"/>
          </p:nvPr>
        </p:nvSpPr>
        <p:spPr>
          <a:xfrm>
            <a:off x="838200" y="2102352"/>
            <a:ext cx="10515600" cy="4322512"/>
          </a:xfrm>
        </p:spPr>
        <p:txBody>
          <a:bodyPr/>
          <a:lstStyle/>
          <a:p>
            <a:r>
              <a:rPr lang="en-US" dirty="0"/>
              <a:t>Establishing the endowment fund</a:t>
            </a:r>
          </a:p>
          <a:p>
            <a:pPr lvl="1"/>
            <a:r>
              <a:rPr lang="en-US" dirty="0"/>
              <a:t>Use congregational bylaws or a gift agreement. Templates are available at wels.net/</a:t>
            </a:r>
            <a:r>
              <a:rPr lang="en-US" dirty="0" err="1"/>
              <a:t>plannedgivingprogram</a:t>
            </a:r>
            <a:r>
              <a:rPr lang="en-US" dirty="0"/>
              <a:t>.</a:t>
            </a:r>
          </a:p>
          <a:p>
            <a:pPr lvl="1"/>
            <a:r>
              <a:rPr lang="en-US" dirty="0"/>
              <a:t>Consult with a legal advisor. </a:t>
            </a:r>
          </a:p>
          <a:p>
            <a:r>
              <a:rPr lang="en-US" dirty="0"/>
              <a:t>Endowment administration</a:t>
            </a:r>
          </a:p>
          <a:p>
            <a:pPr lvl="1"/>
            <a:r>
              <a:rPr lang="en-US" dirty="0"/>
              <a:t>Endowment funds are a matter of state law.</a:t>
            </a:r>
          </a:p>
          <a:p>
            <a:pPr lvl="1"/>
            <a:r>
              <a:rPr lang="en-US" dirty="0"/>
              <a:t>Nearly all states have adopted the Uniform Prudent Management of Institutional Funds Act (UPMIFA).</a:t>
            </a:r>
          </a:p>
          <a:p>
            <a:pPr lvl="1"/>
            <a:r>
              <a:rPr lang="en-US" dirty="0"/>
              <a:t>Consult your local attorney.</a:t>
            </a:r>
          </a:p>
        </p:txBody>
      </p:sp>
    </p:spTree>
    <p:extLst>
      <p:ext uri="{BB962C8B-B14F-4D97-AF65-F5344CB8AC3E}">
        <p14:creationId xmlns:p14="http://schemas.microsoft.com/office/powerpoint/2010/main" val="48251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Administering a Congregational Endowment Fund</a:t>
            </a:r>
          </a:p>
        </p:txBody>
      </p:sp>
      <p:sp>
        <p:nvSpPr>
          <p:cNvPr id="3" name="Content Placeholder 2"/>
          <p:cNvSpPr>
            <a:spLocks noGrp="1"/>
          </p:cNvSpPr>
          <p:nvPr>
            <p:ph idx="1"/>
          </p:nvPr>
        </p:nvSpPr>
        <p:spPr>
          <a:xfrm>
            <a:off x="838200" y="2102352"/>
            <a:ext cx="10515600" cy="4322512"/>
          </a:xfrm>
        </p:spPr>
        <p:txBody>
          <a:bodyPr/>
          <a:lstStyle/>
          <a:p>
            <a:r>
              <a:rPr lang="en-US" dirty="0"/>
              <a:t>Investing</a:t>
            </a:r>
          </a:p>
          <a:p>
            <a:pPr lvl="1"/>
            <a:r>
              <a:rPr lang="en-US"/>
              <a:t>A number of </a:t>
            </a:r>
            <a:r>
              <a:rPr lang="en-US" dirty="0"/>
              <a:t>congregations utilize the portfolios of WELS Investment Funds.</a:t>
            </a:r>
          </a:p>
          <a:p>
            <a:pPr lvl="1"/>
            <a:r>
              <a:rPr lang="en-US" dirty="0"/>
              <a:t>See the manual for investing considerations from UPMIFA and WELS Foundation’s Investment Policy for Permanently Restricted Funds.</a:t>
            </a:r>
          </a:p>
          <a:p>
            <a:r>
              <a:rPr lang="en-US" dirty="0"/>
              <a:t>Distributions</a:t>
            </a:r>
          </a:p>
          <a:p>
            <a:pPr lvl="1"/>
            <a:r>
              <a:rPr lang="en-US" dirty="0"/>
              <a:t>A prudent policy distributes a generous, predictable income stream that will increase over time to offset the long-term effects of inflation.</a:t>
            </a:r>
          </a:p>
          <a:p>
            <a:pPr lvl="1"/>
            <a:r>
              <a:rPr lang="en-US" dirty="0"/>
              <a:t>A common method is to distribute a certain percentage of the market value of the endowment fund each year.</a:t>
            </a:r>
          </a:p>
          <a:p>
            <a:pPr lvl="1"/>
            <a:r>
              <a:rPr lang="en-US" dirty="0"/>
              <a:t>The manual also includes WELS Foundation’s Expenditure Policy for Permanently Restricted Funds.</a:t>
            </a:r>
          </a:p>
        </p:txBody>
      </p:sp>
    </p:spTree>
    <p:extLst>
      <p:ext uri="{BB962C8B-B14F-4D97-AF65-F5344CB8AC3E}">
        <p14:creationId xmlns:p14="http://schemas.microsoft.com/office/powerpoint/2010/main" val="3442458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Administering a Congregational Endowment Fund</a:t>
            </a:r>
          </a:p>
        </p:txBody>
      </p:sp>
      <p:sp>
        <p:nvSpPr>
          <p:cNvPr id="3" name="Content Placeholder 2"/>
          <p:cNvSpPr>
            <a:spLocks noGrp="1"/>
          </p:cNvSpPr>
          <p:nvPr>
            <p:ph idx="1"/>
          </p:nvPr>
        </p:nvSpPr>
        <p:spPr>
          <a:xfrm>
            <a:off x="838200" y="2102352"/>
            <a:ext cx="10515600" cy="4322512"/>
          </a:xfrm>
        </p:spPr>
        <p:txBody>
          <a:bodyPr/>
          <a:lstStyle/>
          <a:p>
            <a:r>
              <a:rPr lang="en-US" dirty="0"/>
              <a:t>Reporting: The planned giving committee should provide an annual report to the congregation detailing </a:t>
            </a:r>
          </a:p>
          <a:p>
            <a:pPr lvl="1"/>
            <a:r>
              <a:rPr lang="en-US" dirty="0"/>
              <a:t>Investment gain and loss</a:t>
            </a:r>
          </a:p>
          <a:p>
            <a:pPr lvl="1"/>
            <a:r>
              <a:rPr lang="en-US" dirty="0"/>
              <a:t>Distributions and additions</a:t>
            </a:r>
          </a:p>
          <a:p>
            <a:pPr lvl="1"/>
            <a:r>
              <a:rPr lang="en-US" dirty="0"/>
              <a:t>Any charges to the fund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6560" y="3446292"/>
            <a:ext cx="4189095" cy="2897357"/>
          </a:xfrm>
          <a:prstGeom prst="rect">
            <a:avLst/>
          </a:prstGeom>
          <a:ln>
            <a:noFill/>
          </a:ln>
          <a:effectLst>
            <a:softEdge rad="112500"/>
          </a:effectLst>
        </p:spPr>
      </p:pic>
    </p:spTree>
    <p:extLst>
      <p:ext uri="{BB962C8B-B14F-4D97-AF65-F5344CB8AC3E}">
        <p14:creationId xmlns:p14="http://schemas.microsoft.com/office/powerpoint/2010/main" val="4269620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WELS Organizations that Can Help You</a:t>
            </a:r>
          </a:p>
        </p:txBody>
      </p:sp>
      <p:sp>
        <p:nvSpPr>
          <p:cNvPr id="3" name="Content Placeholder 2"/>
          <p:cNvSpPr>
            <a:spLocks noGrp="1"/>
          </p:cNvSpPr>
          <p:nvPr>
            <p:ph idx="1"/>
          </p:nvPr>
        </p:nvSpPr>
        <p:spPr>
          <a:xfrm>
            <a:off x="838200" y="2102352"/>
            <a:ext cx="10515600" cy="4322512"/>
          </a:xfrm>
        </p:spPr>
        <p:txBody>
          <a:bodyPr/>
          <a:lstStyle/>
          <a:p>
            <a:r>
              <a:rPr lang="en-US" dirty="0"/>
              <a:t>WELS Ministry of Christian Giving</a:t>
            </a:r>
          </a:p>
          <a:p>
            <a:r>
              <a:rPr lang="en-US" dirty="0"/>
              <a:t>WELS Foundation</a:t>
            </a:r>
          </a:p>
          <a:p>
            <a:r>
              <a:rPr lang="en-US" dirty="0"/>
              <a:t>WELS Investment Funds</a:t>
            </a:r>
          </a:p>
          <a:p>
            <a:r>
              <a:rPr lang="en-US" dirty="0"/>
              <a:t>WELS Church Extension Fund</a:t>
            </a:r>
          </a:p>
        </p:txBody>
      </p:sp>
    </p:spTree>
    <p:extLst>
      <p:ext uri="{BB962C8B-B14F-4D97-AF65-F5344CB8AC3E}">
        <p14:creationId xmlns:p14="http://schemas.microsoft.com/office/powerpoint/2010/main" val="44768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390526"/>
            <a:ext cx="12193057" cy="6467474"/>
          </a:xfrm>
          <a:prstGeom prst="rect">
            <a:avLst/>
          </a:prstGeom>
        </p:spPr>
      </p:pic>
      <p:sp>
        <p:nvSpPr>
          <p:cNvPr id="2" name="Title 1"/>
          <p:cNvSpPr>
            <a:spLocks noGrp="1"/>
          </p:cNvSpPr>
          <p:nvPr>
            <p:ph type="title"/>
          </p:nvPr>
        </p:nvSpPr>
        <p:spPr>
          <a:xfrm>
            <a:off x="3746401" y="641852"/>
            <a:ext cx="10515600" cy="1325563"/>
          </a:xfrm>
        </p:spPr>
        <p:txBody>
          <a:bodyPr/>
          <a:lstStyle/>
          <a:p>
            <a:r>
              <a:rPr lang="en-US" b="1" dirty="0">
                <a:solidFill>
                  <a:schemeClr val="bg1"/>
                </a:solidFill>
              </a:rPr>
              <a:t>Thank you!</a:t>
            </a:r>
          </a:p>
        </p:txBody>
      </p:sp>
      <p:sp>
        <p:nvSpPr>
          <p:cNvPr id="3" name="Content Placeholder 2"/>
          <p:cNvSpPr>
            <a:spLocks noGrp="1"/>
          </p:cNvSpPr>
          <p:nvPr>
            <p:ph idx="1"/>
          </p:nvPr>
        </p:nvSpPr>
        <p:spPr>
          <a:xfrm>
            <a:off x="3746401" y="2102352"/>
            <a:ext cx="10515600" cy="2031498"/>
          </a:xfrm>
        </p:spPr>
        <p:txBody>
          <a:bodyPr>
            <a:normAutofit/>
          </a:bodyPr>
          <a:lstStyle/>
          <a:p>
            <a:pPr marL="0" indent="0">
              <a:buNone/>
            </a:pPr>
            <a:r>
              <a:rPr lang="en-US" dirty="0">
                <a:solidFill>
                  <a:schemeClr val="bg1"/>
                </a:solidFill>
              </a:rPr>
              <a:t>WELS Ministry of Christian Giving</a:t>
            </a:r>
          </a:p>
          <a:p>
            <a:pPr marL="0" indent="0">
              <a:buNone/>
            </a:pPr>
            <a:r>
              <a:rPr lang="en-US" dirty="0">
                <a:solidFill>
                  <a:schemeClr val="bg1"/>
                </a:solidFill>
              </a:rPr>
              <a:t>wels.net/</a:t>
            </a:r>
            <a:r>
              <a:rPr lang="en-US" dirty="0" err="1">
                <a:solidFill>
                  <a:schemeClr val="bg1"/>
                </a:solidFill>
              </a:rPr>
              <a:t>plannedgivingprogram</a:t>
            </a:r>
            <a:endParaRPr lang="en-US" dirty="0">
              <a:solidFill>
                <a:schemeClr val="bg1"/>
              </a:solidFill>
            </a:endParaRPr>
          </a:p>
          <a:p>
            <a:pPr marL="0" indent="0">
              <a:buNone/>
            </a:pPr>
            <a:r>
              <a:rPr lang="en-US" dirty="0">
                <a:solidFill>
                  <a:schemeClr val="bg1"/>
                </a:solidFill>
              </a:rPr>
              <a:t>E-mail: mcg@wels.net</a:t>
            </a:r>
          </a:p>
          <a:p>
            <a:pPr marL="0" indent="0">
              <a:buNone/>
            </a:pPr>
            <a:r>
              <a:rPr lang="en-US" dirty="0">
                <a:solidFill>
                  <a:schemeClr val="bg1"/>
                </a:solidFill>
              </a:rPr>
              <a:t>Phone: 800-827-5482</a:t>
            </a:r>
          </a:p>
          <a:p>
            <a:pPr marL="0" indent="0">
              <a:buNone/>
            </a:pPr>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46401" y="4786312"/>
            <a:ext cx="2857500" cy="981075"/>
          </a:xfrm>
          <a:prstGeom prst="rect">
            <a:avLst/>
          </a:prstGeom>
        </p:spPr>
      </p:pic>
    </p:spTree>
    <p:extLst>
      <p:ext uri="{BB962C8B-B14F-4D97-AF65-F5344CB8AC3E}">
        <p14:creationId xmlns:p14="http://schemas.microsoft.com/office/powerpoint/2010/main" val="126647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5"/>
            <a:ext cx="10515600" cy="1325563"/>
          </a:xfrm>
        </p:spPr>
        <p:txBody>
          <a:bodyPr/>
          <a:lstStyle/>
          <a:p>
            <a:r>
              <a:rPr lang="en-US" dirty="0"/>
              <a:t>Introduction</a:t>
            </a:r>
          </a:p>
        </p:txBody>
      </p:sp>
      <p:sp>
        <p:nvSpPr>
          <p:cNvPr id="3" name="Content Placeholder 2"/>
          <p:cNvSpPr>
            <a:spLocks noGrp="1"/>
          </p:cNvSpPr>
          <p:nvPr>
            <p:ph idx="1"/>
          </p:nvPr>
        </p:nvSpPr>
        <p:spPr/>
        <p:txBody>
          <a:bodyPr/>
          <a:lstStyle/>
          <a:p>
            <a:r>
              <a:rPr lang="en-US" dirty="0"/>
              <a:t>The Lord is the planned Giver.</a:t>
            </a:r>
          </a:p>
          <a:p>
            <a:r>
              <a:rPr lang="en-US" dirty="0"/>
              <a:t>One of the ways we respond is by planning our offerings to the Lord.</a:t>
            </a:r>
          </a:p>
          <a:p>
            <a:r>
              <a:rPr lang="en-US" dirty="0"/>
              <a:t>There is much room for growth in planned giving.</a:t>
            </a:r>
          </a:p>
          <a:p>
            <a:r>
              <a:rPr lang="en-US" dirty="0"/>
              <a:t>The purpose of a planned giving program: </a:t>
            </a:r>
          </a:p>
          <a:p>
            <a:pPr marL="914400" lvl="1" indent="-457200">
              <a:buAutoNum type="arabicPeriod"/>
            </a:pPr>
            <a:r>
              <a:rPr lang="en-US" dirty="0"/>
              <a:t>Educating</a:t>
            </a:r>
          </a:p>
          <a:p>
            <a:pPr marL="914400" lvl="1" indent="-457200">
              <a:buAutoNum type="arabicPeriod"/>
            </a:pPr>
            <a:r>
              <a:rPr lang="en-US" dirty="0"/>
              <a:t>Encouraging</a:t>
            </a:r>
          </a:p>
          <a:p>
            <a:pPr marL="914400" lvl="1" indent="-457200">
              <a:buAutoNum type="arabicPeriod"/>
            </a:pPr>
            <a:r>
              <a:rPr lang="en-US" dirty="0"/>
              <a:t>Enlisting</a:t>
            </a:r>
          </a:p>
          <a:p>
            <a:pPr marL="914400" lvl="1" indent="-457200">
              <a:buAutoNum type="arabicPeriod"/>
            </a:pPr>
            <a:r>
              <a:rPr lang="en-US" dirty="0"/>
              <a:t>Exciting</a:t>
            </a:r>
          </a:p>
        </p:txBody>
      </p:sp>
      <p:pic>
        <p:nvPicPr>
          <p:cNvPr id="4" name="Picture 3"/>
          <p:cNvPicPr>
            <a:picLocks noChangeAspect="1"/>
          </p:cNvPicPr>
          <p:nvPr/>
        </p:nvPicPr>
        <p:blipFill>
          <a:blip r:embed="rId2"/>
          <a:stretch>
            <a:fillRect/>
          </a:stretch>
        </p:blipFill>
        <p:spPr>
          <a:xfrm>
            <a:off x="8296275" y="3835401"/>
            <a:ext cx="2847975" cy="2476499"/>
          </a:xfrm>
          <a:prstGeom prst="rect">
            <a:avLst/>
          </a:prstGeom>
          <a:ln>
            <a:noFill/>
          </a:ln>
          <a:effectLst>
            <a:softEdge rad="112500"/>
          </a:effectLst>
        </p:spPr>
      </p:pic>
    </p:spTree>
    <p:extLst>
      <p:ext uri="{BB962C8B-B14F-4D97-AF65-F5344CB8AC3E}">
        <p14:creationId xmlns:p14="http://schemas.microsoft.com/office/powerpoint/2010/main" val="391331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5"/>
            <a:ext cx="10515600" cy="1325563"/>
          </a:xfrm>
        </p:spPr>
        <p:txBody>
          <a:bodyPr/>
          <a:lstStyle/>
          <a:p>
            <a:r>
              <a:rPr lang="en-US" dirty="0"/>
              <a:t>Scriptural Basis for Giving</a:t>
            </a:r>
          </a:p>
        </p:txBody>
      </p:sp>
      <p:sp>
        <p:nvSpPr>
          <p:cNvPr id="3" name="Content Placeholder 2"/>
          <p:cNvSpPr>
            <a:spLocks noGrp="1"/>
          </p:cNvSpPr>
          <p:nvPr>
            <p:ph idx="1"/>
          </p:nvPr>
        </p:nvSpPr>
        <p:spPr/>
        <p:txBody>
          <a:bodyPr>
            <a:normAutofit lnSpcReduction="10000"/>
          </a:bodyPr>
          <a:lstStyle/>
          <a:p>
            <a:pPr marL="0" indent="0">
              <a:buNone/>
            </a:pPr>
            <a:r>
              <a:rPr lang="en-US" b="1" dirty="0"/>
              <a:t>1. God owns everyone and everything. </a:t>
            </a:r>
          </a:p>
          <a:p>
            <a:pPr marL="0" indent="0">
              <a:buNone/>
            </a:pPr>
            <a:r>
              <a:rPr lang="en-US" i="1" dirty="0"/>
              <a:t>The earth is the LORD’s, and everything in it, the world, and all who live in it.</a:t>
            </a:r>
            <a:r>
              <a:rPr lang="en-US" dirty="0"/>
              <a:t> Psalm 24:1</a:t>
            </a:r>
          </a:p>
          <a:p>
            <a:pPr marL="0" indent="0">
              <a:buNone/>
            </a:pPr>
            <a:r>
              <a:rPr lang="en-US" b="1" dirty="0"/>
              <a:t>2. By grace God supplies all our needs. </a:t>
            </a:r>
          </a:p>
          <a:p>
            <a:pPr marL="0" indent="0">
              <a:buNone/>
            </a:pPr>
            <a:r>
              <a:rPr lang="en-US" i="1" dirty="0"/>
              <a:t>My God will meet all your needs according to the riches of his glory in Christ Jesus.</a:t>
            </a:r>
            <a:r>
              <a:rPr lang="en-US" dirty="0"/>
              <a:t> Philippians 4:19</a:t>
            </a:r>
          </a:p>
          <a:p>
            <a:pPr marL="0" indent="0">
              <a:buNone/>
            </a:pPr>
            <a:r>
              <a:rPr lang="en-US" b="1" dirty="0"/>
              <a:t>3. God prompts our thankful response. </a:t>
            </a:r>
          </a:p>
          <a:p>
            <a:pPr marL="0" indent="0">
              <a:buNone/>
            </a:pPr>
            <a:r>
              <a:rPr lang="en-US" i="1" dirty="0"/>
              <a:t>Whatever you do, whether in word or deed, do it all in the name of the Lord Jesus, giving thanks to God the Father through him.</a:t>
            </a:r>
            <a:r>
              <a:rPr lang="en-US" dirty="0"/>
              <a:t>         Colossians 3:17</a:t>
            </a:r>
          </a:p>
        </p:txBody>
      </p:sp>
    </p:spTree>
    <p:extLst>
      <p:ext uri="{BB962C8B-B14F-4D97-AF65-F5344CB8AC3E}">
        <p14:creationId xmlns:p14="http://schemas.microsoft.com/office/powerpoint/2010/main" val="7907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75"/>
            <a:ext cx="10515600" cy="1325563"/>
          </a:xfrm>
        </p:spPr>
        <p:txBody>
          <a:bodyPr/>
          <a:lstStyle/>
          <a:p>
            <a:r>
              <a:rPr lang="en-US" dirty="0"/>
              <a:t>Scriptural Basis for Giving</a:t>
            </a:r>
          </a:p>
        </p:txBody>
      </p:sp>
      <p:sp>
        <p:nvSpPr>
          <p:cNvPr id="3" name="Content Placeholder 2"/>
          <p:cNvSpPr>
            <a:spLocks noGrp="1"/>
          </p:cNvSpPr>
          <p:nvPr>
            <p:ph idx="1"/>
          </p:nvPr>
        </p:nvSpPr>
        <p:spPr/>
        <p:txBody>
          <a:bodyPr>
            <a:normAutofit/>
          </a:bodyPr>
          <a:lstStyle/>
          <a:p>
            <a:pPr marL="0" indent="0">
              <a:buNone/>
            </a:pPr>
            <a:r>
              <a:rPr lang="en-US" b="1" dirty="0"/>
              <a:t>4. God graciously tasks us with managing his blessings. </a:t>
            </a:r>
          </a:p>
          <a:p>
            <a:pPr marL="0" indent="0">
              <a:buNone/>
            </a:pPr>
            <a:r>
              <a:rPr lang="en-US" i="1" dirty="0"/>
              <a:t>[The kingdom of heaven] will be like a man going on a journey, who called his servants and entrusted his wealth to them.</a:t>
            </a:r>
            <a:r>
              <a:rPr lang="en-US" dirty="0"/>
              <a:t> Matthew 25:14</a:t>
            </a:r>
          </a:p>
          <a:p>
            <a:pPr marL="0" indent="0">
              <a:buNone/>
            </a:pPr>
            <a:r>
              <a:rPr lang="en-US" b="1" dirty="0"/>
              <a:t>5. God encourages us to joyfully give our offerings out of love for Christ. </a:t>
            </a:r>
          </a:p>
          <a:p>
            <a:pPr marL="0" indent="0">
              <a:buNone/>
            </a:pPr>
            <a:r>
              <a:rPr lang="en-US" i="1" dirty="0"/>
              <a:t>For you know the grace of our Lord Jesus Christ . . . Each of you should give what you have decided in his heart to give, not reluctantly or under compulsion, for God loves a cheerful giver.</a:t>
            </a:r>
            <a:r>
              <a:rPr lang="en-US" dirty="0"/>
              <a:t> 2 Corinthians 8:9; 9:7</a:t>
            </a:r>
          </a:p>
        </p:txBody>
      </p:sp>
    </p:spTree>
    <p:extLst>
      <p:ext uri="{BB962C8B-B14F-4D97-AF65-F5344CB8AC3E}">
        <p14:creationId xmlns:p14="http://schemas.microsoft.com/office/powerpoint/2010/main" val="290248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989"/>
            <a:ext cx="10515600" cy="1325563"/>
          </a:xfrm>
        </p:spPr>
        <p:txBody>
          <a:bodyPr/>
          <a:lstStyle/>
          <a:p>
            <a:r>
              <a:rPr lang="en-US" dirty="0"/>
              <a:t>Quick Start to a Congregational Planned Giving Program</a:t>
            </a:r>
          </a:p>
        </p:txBody>
      </p:sp>
      <p:sp>
        <p:nvSpPr>
          <p:cNvPr id="3" name="Content Placeholder 2"/>
          <p:cNvSpPr>
            <a:spLocks noGrp="1"/>
          </p:cNvSpPr>
          <p:nvPr>
            <p:ph idx="1"/>
          </p:nvPr>
        </p:nvSpPr>
        <p:spPr>
          <a:xfrm>
            <a:off x="838200" y="2150489"/>
            <a:ext cx="10515600" cy="4351338"/>
          </a:xfrm>
        </p:spPr>
        <p:txBody>
          <a:bodyPr/>
          <a:lstStyle/>
          <a:p>
            <a:pPr marL="514350" indent="-514350">
              <a:buAutoNum type="arabicPeriod"/>
            </a:pPr>
            <a:r>
              <a:rPr lang="en-US" dirty="0"/>
              <a:t>Go to wels.net/</a:t>
            </a:r>
            <a:r>
              <a:rPr lang="en-US" dirty="0" err="1"/>
              <a:t>plannedgivingprogram</a:t>
            </a:r>
            <a:r>
              <a:rPr lang="en-US" dirty="0"/>
              <a:t> to access the following WELS planned giving resources.</a:t>
            </a:r>
          </a:p>
          <a:p>
            <a:pPr lvl="1"/>
            <a:r>
              <a:rPr lang="en-US" dirty="0"/>
              <a:t>Publications </a:t>
            </a:r>
            <a:r>
              <a:rPr lang="en-US" i="1" dirty="0"/>
              <a:t>Different Ways to Make Planned Gifts</a:t>
            </a:r>
            <a:r>
              <a:rPr lang="en-US" dirty="0"/>
              <a:t> and </a:t>
            </a:r>
            <a:r>
              <a:rPr lang="en-US" i="1" dirty="0"/>
              <a:t>Estate Planning for the Christian Steward</a:t>
            </a:r>
            <a:endParaRPr lang="en-US" dirty="0"/>
          </a:p>
          <a:p>
            <a:pPr lvl="1"/>
            <a:r>
              <a:rPr lang="en-US" dirty="0"/>
              <a:t>WELS Foundation and Grace of Giving newsletters, which include planned giving articles</a:t>
            </a:r>
          </a:p>
          <a:p>
            <a:pPr lvl="1"/>
            <a:r>
              <a:rPr lang="en-US" dirty="0"/>
              <a:t>Stewardship by the Lectionary devotionals</a:t>
            </a:r>
          </a:p>
          <a:p>
            <a:pPr lvl="1"/>
            <a:r>
              <a:rPr lang="en-US" dirty="0"/>
              <a:t>Links to the WELS Foundation website and a directory of Christian giving counselors</a:t>
            </a:r>
          </a:p>
        </p:txBody>
      </p:sp>
    </p:spTree>
    <p:extLst>
      <p:ext uri="{BB962C8B-B14F-4D97-AF65-F5344CB8AC3E}">
        <p14:creationId xmlns:p14="http://schemas.microsoft.com/office/powerpoint/2010/main" val="321115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005"/>
            <a:ext cx="10515600" cy="1325563"/>
          </a:xfrm>
        </p:spPr>
        <p:txBody>
          <a:bodyPr/>
          <a:lstStyle/>
          <a:p>
            <a:r>
              <a:rPr lang="en-US" dirty="0"/>
              <a:t>Quick Start to a Congregational Planned Giving Program</a:t>
            </a:r>
          </a:p>
        </p:txBody>
      </p:sp>
      <p:sp>
        <p:nvSpPr>
          <p:cNvPr id="3" name="Content Placeholder 2"/>
          <p:cNvSpPr>
            <a:spLocks noGrp="1"/>
          </p:cNvSpPr>
          <p:nvPr>
            <p:ph sz="half" idx="1"/>
          </p:nvPr>
        </p:nvSpPr>
        <p:spPr>
          <a:xfrm>
            <a:off x="838200" y="3356805"/>
            <a:ext cx="5181600" cy="3157037"/>
          </a:xfrm>
        </p:spPr>
        <p:txBody>
          <a:bodyPr/>
          <a:lstStyle/>
          <a:p>
            <a:r>
              <a:rPr lang="en-US" dirty="0"/>
              <a:t>Print pieces</a:t>
            </a:r>
          </a:p>
          <a:p>
            <a:r>
              <a:rPr lang="en-US" dirty="0"/>
              <a:t>Bulletins</a:t>
            </a:r>
          </a:p>
          <a:p>
            <a:r>
              <a:rPr lang="en-US" dirty="0"/>
              <a:t>Newsletters</a:t>
            </a:r>
          </a:p>
          <a:p>
            <a:r>
              <a:rPr lang="en-US" dirty="0"/>
              <a:t>Mailings </a:t>
            </a:r>
          </a:p>
          <a:p>
            <a:r>
              <a:rPr lang="en-US" dirty="0"/>
              <a:t>Phone calls, text messages</a:t>
            </a:r>
          </a:p>
          <a:p>
            <a:r>
              <a:rPr lang="en-US" dirty="0"/>
              <a:t>Personal visits</a:t>
            </a:r>
          </a:p>
        </p:txBody>
      </p:sp>
      <p:sp>
        <p:nvSpPr>
          <p:cNvPr id="4" name="Content Placeholder 3"/>
          <p:cNvSpPr>
            <a:spLocks noGrp="1"/>
          </p:cNvSpPr>
          <p:nvPr>
            <p:ph sz="half" idx="2"/>
          </p:nvPr>
        </p:nvSpPr>
        <p:spPr>
          <a:xfrm>
            <a:off x="6172200" y="3356805"/>
            <a:ext cx="5181600" cy="3157038"/>
          </a:xfrm>
        </p:spPr>
        <p:txBody>
          <a:bodyPr/>
          <a:lstStyle/>
          <a:p>
            <a:r>
              <a:rPr lang="en-US" dirty="0"/>
              <a:t>Internet</a:t>
            </a:r>
          </a:p>
          <a:p>
            <a:r>
              <a:rPr lang="en-US" dirty="0"/>
              <a:t>Digital displays</a:t>
            </a:r>
          </a:p>
          <a:p>
            <a:r>
              <a:rPr lang="en-US" dirty="0"/>
              <a:t>Bulletin board</a:t>
            </a:r>
          </a:p>
          <a:p>
            <a:r>
              <a:rPr lang="en-US" dirty="0"/>
              <a:t>Announcements</a:t>
            </a:r>
          </a:p>
          <a:p>
            <a:r>
              <a:rPr lang="en-US" dirty="0"/>
              <a:t>Promotional items</a:t>
            </a:r>
          </a:p>
          <a:p>
            <a:r>
              <a:rPr lang="en-US" dirty="0"/>
              <a:t>Special events</a:t>
            </a:r>
          </a:p>
        </p:txBody>
      </p:sp>
      <p:sp>
        <p:nvSpPr>
          <p:cNvPr id="5" name="Content Placeholder 2"/>
          <p:cNvSpPr txBox="1">
            <a:spLocks/>
          </p:cNvSpPr>
          <p:nvPr/>
        </p:nvSpPr>
        <p:spPr>
          <a:xfrm>
            <a:off x="838200" y="2162505"/>
            <a:ext cx="10515600" cy="941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2. Consider all available communication tools in your congregation for sharing planned giving information and encouragement: </a:t>
            </a:r>
            <a:endParaRPr lang="en-US" dirty="0"/>
          </a:p>
        </p:txBody>
      </p:sp>
    </p:spTree>
    <p:extLst>
      <p:ext uri="{BB962C8B-B14F-4D97-AF65-F5344CB8AC3E}">
        <p14:creationId xmlns:p14="http://schemas.microsoft.com/office/powerpoint/2010/main" val="185603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947"/>
            <a:ext cx="10515600" cy="1325563"/>
          </a:xfrm>
        </p:spPr>
        <p:txBody>
          <a:bodyPr/>
          <a:lstStyle/>
          <a:p>
            <a:r>
              <a:rPr lang="en-US" dirty="0"/>
              <a:t>Quick Start to a Congregational Planned Giving Program</a:t>
            </a:r>
          </a:p>
        </p:txBody>
      </p:sp>
      <p:sp>
        <p:nvSpPr>
          <p:cNvPr id="3" name="Content Placeholder 2"/>
          <p:cNvSpPr>
            <a:spLocks noGrp="1"/>
          </p:cNvSpPr>
          <p:nvPr>
            <p:ph idx="1"/>
          </p:nvPr>
        </p:nvSpPr>
        <p:spPr>
          <a:xfrm>
            <a:off x="838200" y="2138447"/>
            <a:ext cx="10515600" cy="4322512"/>
          </a:xfrm>
        </p:spPr>
        <p:txBody>
          <a:bodyPr/>
          <a:lstStyle/>
          <a:p>
            <a:pPr marL="0" indent="0">
              <a:buNone/>
            </a:pPr>
            <a:r>
              <a:rPr lang="en-US" dirty="0"/>
              <a:t>3. Consider a one-year strategy that incorporates these communication tools. See the manual for a sample strategy.</a:t>
            </a:r>
          </a:p>
          <a:p>
            <a:pPr marL="0" indent="0">
              <a:buNone/>
            </a:pPr>
            <a:r>
              <a:rPr lang="en-US" dirty="0"/>
              <a:t>4. Follow your congregation’s gift administration policies.</a:t>
            </a:r>
          </a:p>
          <a:p>
            <a:pPr lvl="1"/>
            <a:r>
              <a:rPr lang="en-US" dirty="0"/>
              <a:t>Appropriate gift acknowledgment</a:t>
            </a:r>
          </a:p>
          <a:p>
            <a:pPr lvl="1"/>
            <a:r>
              <a:rPr lang="en-US" dirty="0"/>
              <a:t>Respecting confidentiality</a:t>
            </a:r>
          </a:p>
          <a:p>
            <a:pPr lvl="1"/>
            <a:r>
              <a:rPr lang="en-US" dirty="0"/>
              <a:t>If your congregation doesn’t have a gift acceptance policy, consider establishing one. Find a sample policy at wels.net/</a:t>
            </a:r>
            <a:r>
              <a:rPr lang="en-US" dirty="0" err="1"/>
              <a:t>plannedgivingprogram</a:t>
            </a:r>
            <a:r>
              <a:rPr lang="en-US" dirty="0"/>
              <a:t>.</a:t>
            </a:r>
          </a:p>
          <a:p>
            <a:pPr marL="0" indent="0">
              <a:buNone/>
            </a:pPr>
            <a:r>
              <a:rPr lang="en-US" dirty="0"/>
              <a:t>5. Provide assistance with gifts. Utilize WELS Christian giving counselors.</a:t>
            </a:r>
          </a:p>
        </p:txBody>
      </p:sp>
    </p:spTree>
    <p:extLst>
      <p:ext uri="{BB962C8B-B14F-4D97-AF65-F5344CB8AC3E}">
        <p14:creationId xmlns:p14="http://schemas.microsoft.com/office/powerpoint/2010/main" val="165848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1852"/>
            <a:ext cx="10515600" cy="1325563"/>
          </a:xfrm>
        </p:spPr>
        <p:txBody>
          <a:bodyPr/>
          <a:lstStyle/>
          <a:p>
            <a:r>
              <a:rPr lang="en-US" dirty="0"/>
              <a:t>Quick Start to a Congregational Planned Giving Program</a:t>
            </a:r>
          </a:p>
        </p:txBody>
      </p:sp>
      <p:sp>
        <p:nvSpPr>
          <p:cNvPr id="3" name="Content Placeholder 2"/>
          <p:cNvSpPr>
            <a:spLocks noGrp="1"/>
          </p:cNvSpPr>
          <p:nvPr>
            <p:ph idx="1"/>
          </p:nvPr>
        </p:nvSpPr>
        <p:spPr>
          <a:xfrm>
            <a:off x="838200" y="2102352"/>
            <a:ext cx="10306050" cy="4322512"/>
          </a:xfrm>
        </p:spPr>
        <p:txBody>
          <a:bodyPr/>
          <a:lstStyle/>
          <a:p>
            <a:pPr marL="0" indent="0">
              <a:buNone/>
            </a:pPr>
            <a:r>
              <a:rPr lang="en-US" dirty="0"/>
              <a:t>6. Celebrate gifts! Some of the best publicity for planned giving is actual gifts!</a:t>
            </a:r>
          </a:p>
        </p:txBody>
      </p:sp>
      <p:pic>
        <p:nvPicPr>
          <p:cNvPr id="4" name="Picture 3"/>
          <p:cNvPicPr>
            <a:picLocks noChangeAspect="1"/>
          </p:cNvPicPr>
          <p:nvPr/>
        </p:nvPicPr>
        <p:blipFill>
          <a:blip r:embed="rId2"/>
          <a:stretch>
            <a:fillRect/>
          </a:stretch>
        </p:blipFill>
        <p:spPr>
          <a:xfrm>
            <a:off x="6278435" y="3314699"/>
            <a:ext cx="4475290" cy="2714625"/>
          </a:xfrm>
          <a:prstGeom prst="rect">
            <a:avLst/>
          </a:prstGeom>
          <a:ln>
            <a:noFill/>
          </a:ln>
          <a:effectLst>
            <a:softEdge rad="112500"/>
          </a:effectLst>
        </p:spPr>
      </p:pic>
    </p:spTree>
    <p:extLst>
      <p:ext uri="{BB962C8B-B14F-4D97-AF65-F5344CB8AC3E}">
        <p14:creationId xmlns:p14="http://schemas.microsoft.com/office/powerpoint/2010/main" val="3193186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dce1381-54c6-4e94-9768-2f8de58d8427">
      <UserInfo>
        <DisplayName>Adam Goede</DisplayName>
        <AccountId>17</AccountId>
        <AccountType/>
      </UserInfo>
      <UserInfo>
        <DisplayName>Rich A. Kogler</DisplayName>
        <AccountId>68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CBA1EBCF2CF4D86C868FC5CA411E2" ma:contentTypeVersion="11" ma:contentTypeDescription="Create a new document." ma:contentTypeScope="" ma:versionID="b6cbef3f8e3a148c995638d0f7a3e539">
  <xsd:schema xmlns:xsd="http://www.w3.org/2001/XMLSchema" xmlns:xs="http://www.w3.org/2001/XMLSchema" xmlns:p="http://schemas.microsoft.com/office/2006/metadata/properties" xmlns:ns2="bdce1381-54c6-4e94-9768-2f8de58d8427" xmlns:ns3="3f8c7e68-76f5-47d8-a210-280a72972cb8" xmlns:ns4="ec212360-6b0c-4701-b139-56897f28facd" targetNamespace="http://schemas.microsoft.com/office/2006/metadata/properties" ma:root="true" ma:fieldsID="6ee45055c2650d0921339651aaacddd5" ns2:_="" ns3:_="" ns4:_="">
    <xsd:import namespace="bdce1381-54c6-4e94-9768-2f8de58d8427"/>
    <xsd:import namespace="3f8c7e68-76f5-47d8-a210-280a72972cb8"/>
    <xsd:import namespace="ec212360-6b0c-4701-b139-56897f28facd"/>
    <xsd:element name="properties">
      <xsd:complexType>
        <xsd:sequence>
          <xsd:element name="documentManagement">
            <xsd:complexType>
              <xsd:all>
                <xsd:element ref="ns2:SharedWithUsers" minOccurs="0"/>
                <xsd:element ref="ns3:SharingHintHash" minOccurs="0"/>
                <xsd:element ref="ns2:SharedWithDetails"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e1381-54c6-4e94-9768-2f8de58d84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8c7e68-76f5-47d8-a210-280a72972cb8"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12360-6b0c-4701-b139-56897f28fac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CF0C3A-6E27-4082-A7A9-DBCCCF014F34}">
  <ds:schemaRefs>
    <ds:schemaRef ds:uri="3f8c7e68-76f5-47d8-a210-280a72972cb8"/>
    <ds:schemaRef ds:uri="http://www.w3.org/XML/1998/namespace"/>
    <ds:schemaRef ds:uri="http://schemas.openxmlformats.org/package/2006/metadata/core-properties"/>
    <ds:schemaRef ds:uri="bdce1381-54c6-4e94-9768-2f8de58d8427"/>
    <ds:schemaRef ds:uri="http://schemas.microsoft.com/office/infopath/2007/PartnerControls"/>
    <ds:schemaRef ds:uri="http://purl.org/dc/terms/"/>
    <ds:schemaRef ds:uri="ec212360-6b0c-4701-b139-56897f28fac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DC4F6E2-04AD-4D6D-AD97-0BDACB627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e1381-54c6-4e94-9768-2f8de58d8427"/>
    <ds:schemaRef ds:uri="3f8c7e68-76f5-47d8-a210-280a72972cb8"/>
    <ds:schemaRef ds:uri="ec212360-6b0c-4701-b139-56897f28f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CEFFA-9D73-4FCF-870B-50CD97C21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750</TotalTime>
  <Words>1204</Words>
  <Application>Microsoft Office PowerPoint</Application>
  <PresentationFormat>Widescreen</PresentationFormat>
  <Paragraphs>146</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Congregational Planned Giving Program</vt:lpstr>
      <vt:lpstr>Topics Covered</vt:lpstr>
      <vt:lpstr>Introduction</vt:lpstr>
      <vt:lpstr>Scriptural Basis for Giving</vt:lpstr>
      <vt:lpstr>Scriptural Basis for Giving</vt:lpstr>
      <vt:lpstr>Quick Start to a Congregational Planned Giving Program</vt:lpstr>
      <vt:lpstr>Quick Start to a Congregational Planned Giving Program</vt:lpstr>
      <vt:lpstr>Quick Start to a Congregational Planned Giving Program</vt:lpstr>
      <vt:lpstr>Quick Start to a Congregational Planned Giving Program</vt:lpstr>
      <vt:lpstr>Quick Start to a Congregational Endowment Fund through WELS Foundation</vt:lpstr>
      <vt:lpstr>Quick Start to a Congregational Endowment Fund through WELS Foundation</vt:lpstr>
      <vt:lpstr>Quick Start to a Congregational Endowment Fund through WELS Foundation</vt:lpstr>
      <vt:lpstr>Setting Up a Congregational Planned Giving Committee</vt:lpstr>
      <vt:lpstr>Setting Up a Congregational Planned Giving Committee</vt:lpstr>
      <vt:lpstr>Setting Up a Congregational Planned Giving Committee</vt:lpstr>
      <vt:lpstr>Setting Up a Congregational Planned Giving Committee</vt:lpstr>
      <vt:lpstr>Setting Up a Congregational Planned Giving Committee</vt:lpstr>
      <vt:lpstr>Setting Up a Congregational Planned Giving Committee</vt:lpstr>
      <vt:lpstr>Administering a Congregational Endowment Fund</vt:lpstr>
      <vt:lpstr>Administering a Congregational Endowment Fund</vt:lpstr>
      <vt:lpstr>Administering a Congregational Endowment Fund</vt:lpstr>
      <vt:lpstr>Administering a Congregational Endowment Fund</vt:lpstr>
      <vt:lpstr>WELS Organizations that Can Help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Planned Giving Program</dc:title>
  <dc:creator>Adam Goede</dc:creator>
  <cp:lastModifiedBy>Adam Goede</cp:lastModifiedBy>
  <cp:revision>30</cp:revision>
  <dcterms:created xsi:type="dcterms:W3CDTF">2016-01-14T16:44:49Z</dcterms:created>
  <dcterms:modified xsi:type="dcterms:W3CDTF">2022-11-30T17:45:01Z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0x01010057DCBA1EBCF2CF4D86C868FC5CA411E2</vt:lpwstr>
  </property>
</Properties>
</file>